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Pacifico"/>
      <p:regular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7" Type="http://schemas.openxmlformats.org/officeDocument/2006/relationships/font" Target="fonts/Pacific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410eacf7e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410eacf7e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410eacf7e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410eacf7e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10eacf7e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10eacf7e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41148f65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41148f65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10eacf7e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10eacf7e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410eacf7e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410eacf7e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10eacf7e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10eacf7e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0th layer</a:t>
            </a:r>
            <a:endParaRPr/>
          </a:p>
          <a:p>
            <a:pPr indent="0" lvl="0" marL="0" rtl="0">
              <a:spcBef>
                <a:spcPts val="0"/>
              </a:spcBef>
              <a:spcAft>
                <a:spcPts val="0"/>
              </a:spcAft>
              <a:buNone/>
            </a:pPr>
            <a:r>
              <a:rPr lang="en"/>
              <a:t>Final Layer</a:t>
            </a:r>
            <a:endParaRPr/>
          </a:p>
          <a:p>
            <a:pPr indent="0" lvl="0" marL="0" rtl="0">
              <a:spcBef>
                <a:spcPts val="0"/>
              </a:spcBef>
              <a:spcAft>
                <a:spcPts val="0"/>
              </a:spcAft>
              <a:buNone/>
            </a:pPr>
            <a:r>
              <a:rPr lang="en"/>
              <a:t>Fully Conneted Layer</a:t>
            </a:r>
            <a:endParaRPr/>
          </a:p>
          <a:p>
            <a:pPr indent="0" lvl="0" marL="0">
              <a:spcBef>
                <a:spcPts val="0"/>
              </a:spcBef>
              <a:spcAft>
                <a:spcPts val="0"/>
              </a:spcAft>
              <a:buNone/>
            </a:pPr>
            <a:r>
              <a:rPr lang="en"/>
              <a:t>Hidden Layer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410eacf7e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410eacf7e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410eacf7e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410eacf7e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410eacf7e3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410eacf7e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410eacf7e3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410eacf7e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hyperlink" Target="https://www.azquotes.com/quote/1495086"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Deep Learning: 101</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Neural Networks - Perceptron</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2"/>
          <p:cNvSpPr txBox="1"/>
          <p:nvPr>
            <p:ph idx="1" type="body"/>
          </p:nvPr>
        </p:nvSpPr>
        <p:spPr>
          <a:xfrm>
            <a:off x="475500" y="350625"/>
            <a:ext cx="8240700" cy="42549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b="1" lang="en" sz="1700"/>
              <a:t>Linear activation</a:t>
            </a:r>
            <a:r>
              <a:rPr lang="en" sz="1700"/>
              <a:t> function is, as the name suggests, linear in nature. The function is unbounded from both sides [-inf, inf]. Its linearity is its major problem. The sum of linear functions will be a linear function and the linear function of a linear function too is a linear function. Thus, using this function, one cannot grasp the non-linearities present in complex datasets.</a:t>
            </a:r>
            <a:endParaRPr sz="1700"/>
          </a:p>
          <a:p>
            <a:pPr indent="-336550" lvl="0" marL="457200" rtl="0" algn="l">
              <a:spcBef>
                <a:spcPts val="0"/>
              </a:spcBef>
              <a:spcAft>
                <a:spcPts val="0"/>
              </a:spcAft>
              <a:buSzPts val="1700"/>
              <a:buChar char="●"/>
            </a:pPr>
            <a:r>
              <a:rPr b="1" lang="en" sz="1700"/>
              <a:t>ReLU activation</a:t>
            </a:r>
            <a:r>
              <a:rPr lang="en" sz="1700"/>
              <a:t> function is the rectified version of the linear activation function, and this rectification allows it to capture non-linearities when used in multiple layers. One of the major advantages of using ReLU is that it leads to sparse activation; at any instant, all the neurons with negative activity are not firing. This makes the network lighter in terms of computation. ReLU neurons suffer from the dying ReLU problem, that is, neurons that do not fire will have their gradients zero and, hence, will not be able to undergo any training and stay off (dead). Despite this problem, ReLU today is one of the most used activation functions for hidden layers.</a:t>
            </a:r>
            <a:endParaRPr sz="1700"/>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3"/>
          <p:cNvSpPr txBox="1"/>
          <p:nvPr>
            <p:ph idx="1" type="body"/>
          </p:nvPr>
        </p:nvSpPr>
        <p:spPr>
          <a:xfrm>
            <a:off x="475500" y="1037825"/>
            <a:ext cx="8233800" cy="3567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Softmax activation</a:t>
            </a:r>
            <a:r>
              <a:rPr lang="en"/>
              <a:t> function is popularly used as the activation function of the output layer. The function is bounded in the range [0,1]. It is used to represent the probability of a class in a multiclass classification problem. The sum of the output of all the units will always be 1.</a:t>
            </a:r>
            <a:endParaRPr/>
          </a:p>
          <a:p>
            <a:pPr indent="0" lvl="0" marL="0">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4800"/>
              <a:t>Let’s look into some mathematics!</a:t>
            </a:r>
            <a:endParaRPr sz="4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5"/>
          <p:cNvSpPr txBox="1"/>
          <p:nvPr>
            <p:ph idx="1" type="body"/>
          </p:nvPr>
        </p:nvSpPr>
        <p:spPr>
          <a:xfrm>
            <a:off x="475500" y="378675"/>
            <a:ext cx="8219700" cy="422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Cost function (of Logistic Regression):</a:t>
            </a:r>
            <a:endParaRPr/>
          </a:p>
          <a:p>
            <a:pPr indent="0" lvl="0" marL="0" rtl="0" algn="l">
              <a:spcBef>
                <a:spcPts val="1600"/>
              </a:spcBef>
              <a:spcAft>
                <a:spcPts val="0"/>
              </a:spcAft>
              <a:buNone/>
            </a:pPr>
            <a:r>
              <a:rPr lang="en"/>
              <a:t>Loss (error) function = </a:t>
            </a:r>
            <a:r>
              <a:rPr i="1" lang="en">
                <a:latin typeface="Pacifico"/>
                <a:ea typeface="Pacifico"/>
                <a:cs typeface="Pacifico"/>
                <a:sym typeface="Pacifico"/>
              </a:rPr>
              <a:t>L</a:t>
            </a:r>
            <a:r>
              <a:rPr i="1" lang="en"/>
              <a:t>(y’,y)</a:t>
            </a:r>
            <a:r>
              <a:rPr lang="en"/>
              <a:t> = ½ (y’-y)</a:t>
            </a:r>
            <a:r>
              <a:rPr baseline="30000" lang="en"/>
              <a:t>2</a:t>
            </a:r>
            <a:r>
              <a:rPr lang="en"/>
              <a:t> [generally not done since optimization becomes non-convex]</a:t>
            </a:r>
            <a:endParaRPr/>
          </a:p>
          <a:p>
            <a:pPr indent="0" lvl="0" marL="0" rtl="0" algn="l">
              <a:spcBef>
                <a:spcPts val="1600"/>
              </a:spcBef>
              <a:spcAft>
                <a:spcPts val="0"/>
              </a:spcAft>
              <a:buNone/>
            </a:pPr>
            <a:r>
              <a:rPr lang="en"/>
              <a:t>Actual Loss function =  </a:t>
            </a:r>
            <a:r>
              <a:rPr i="1" lang="en">
                <a:latin typeface="Pacifico"/>
                <a:ea typeface="Pacifico"/>
                <a:cs typeface="Pacifico"/>
                <a:sym typeface="Pacifico"/>
              </a:rPr>
              <a:t>L</a:t>
            </a:r>
            <a:r>
              <a:rPr i="1" lang="en"/>
              <a:t>(y’,y)</a:t>
            </a:r>
            <a:r>
              <a:rPr lang="en"/>
              <a:t> = -(y log y’ + (1-y)log(1-y’))</a:t>
            </a:r>
            <a:endParaRPr/>
          </a:p>
          <a:p>
            <a:pPr indent="0" lvl="0" marL="0" rtl="0" algn="l">
              <a:spcBef>
                <a:spcPts val="1600"/>
              </a:spcBef>
              <a:spcAft>
                <a:spcPts val="0"/>
              </a:spcAft>
              <a:buNone/>
            </a:pPr>
            <a:r>
              <a:rPr lang="en"/>
              <a:t>Cost function J(w,b) = 1/m Σ</a:t>
            </a:r>
            <a:r>
              <a:rPr baseline="30000" lang="en"/>
              <a:t>m</a:t>
            </a:r>
            <a:r>
              <a:rPr baseline="-25000" lang="en"/>
              <a:t>i=1</a:t>
            </a:r>
            <a:r>
              <a:rPr i="1" lang="en">
                <a:latin typeface="Pacifico"/>
                <a:ea typeface="Pacifico"/>
                <a:cs typeface="Pacifico"/>
                <a:sym typeface="Pacifico"/>
              </a:rPr>
              <a:t>L</a:t>
            </a:r>
            <a:r>
              <a:rPr i="1" lang="en"/>
              <a:t>(y’,y)</a:t>
            </a:r>
            <a:endParaRPr i="1"/>
          </a:p>
          <a:p>
            <a:pPr indent="0" lvl="0" marL="0" rtl="0" algn="l">
              <a:spcBef>
                <a:spcPts val="1600"/>
              </a:spcBef>
              <a:spcAft>
                <a:spcPts val="0"/>
              </a:spcAft>
              <a:buNone/>
            </a:pPr>
            <a:r>
              <a:rPr lang="en"/>
              <a:t>Gradient Descent: Repeat{ w:= w - ɑ.δJ(w,b)/δb</a:t>
            </a:r>
            <a:endParaRPr/>
          </a:p>
          <a:p>
            <a:pPr indent="457200" lvl="0" marL="2286000" algn="l">
              <a:spcBef>
                <a:spcPts val="1600"/>
              </a:spcBef>
              <a:spcAft>
                <a:spcPts val="1600"/>
              </a:spcAft>
              <a:buNone/>
            </a:pPr>
            <a:r>
              <a:rPr lang="en"/>
              <a: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Let’s try to code!</a:t>
            </a:r>
            <a:endParaRPr/>
          </a:p>
        </p:txBody>
      </p:sp>
      <p:sp>
        <p:nvSpPr>
          <p:cNvPr id="143" name="Google Shape;143;p26"/>
          <p:cNvSpPr txBox="1"/>
          <p:nvPr>
            <p:ph idx="1" type="body"/>
          </p:nvPr>
        </p:nvSpPr>
        <p:spPr>
          <a:xfrm>
            <a:off x="471900" y="1919075"/>
            <a:ext cx="4046400" cy="380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a:t>MNIST Dataset:</a:t>
            </a:r>
            <a:endParaRPr/>
          </a:p>
        </p:txBody>
      </p:sp>
      <p:sp>
        <p:nvSpPr>
          <p:cNvPr id="144" name="Google Shape;144;p26"/>
          <p:cNvSpPr txBox="1"/>
          <p:nvPr>
            <p:ph idx="2" type="body"/>
          </p:nvPr>
        </p:nvSpPr>
        <p:spPr>
          <a:xfrm>
            <a:off x="495150" y="2241825"/>
            <a:ext cx="3999900" cy="2710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100">
                <a:solidFill>
                  <a:srgbClr val="000000"/>
                </a:solidFill>
                <a:highlight>
                  <a:srgbClr val="FFFFFF"/>
                </a:highlight>
                <a:latin typeface="Arial"/>
                <a:ea typeface="Arial"/>
                <a:cs typeface="Arial"/>
                <a:sym typeface="Arial"/>
              </a:rPr>
              <a:t>The MNIST database of handwritten digits, available from this page, has a training set of 60,000 examples, and a test set of 10,000 examples. It is a subset of a larger set available from NIST. The digits have been size-normalized and centered in a fixed-size image.</a:t>
            </a:r>
            <a:endParaRPr sz="1100">
              <a:solidFill>
                <a:srgbClr val="000000"/>
              </a:solidFill>
              <a:highlight>
                <a:srgbClr val="FFFFFF"/>
              </a:highlight>
              <a:latin typeface="Arial"/>
              <a:ea typeface="Arial"/>
              <a:cs typeface="Arial"/>
              <a:sym typeface="Arial"/>
            </a:endParaRPr>
          </a:p>
          <a:p>
            <a:pPr indent="0" lvl="0" marL="0" rtl="0">
              <a:spcBef>
                <a:spcPts val="1600"/>
              </a:spcBef>
              <a:spcAft>
                <a:spcPts val="0"/>
              </a:spcAft>
              <a:buNone/>
            </a:pPr>
            <a:r>
              <a:rPr lang="en" sz="1100">
                <a:solidFill>
                  <a:srgbClr val="000000"/>
                </a:solidFill>
                <a:latin typeface="Arial"/>
                <a:ea typeface="Arial"/>
                <a:cs typeface="Arial"/>
                <a:sym typeface="Arial"/>
              </a:rPr>
              <a:t>It is a good database for people who want to try learning techniques and pattern recognition methods on real-world data while spending minimal efforts on preprocessing and formatting.</a:t>
            </a:r>
            <a:endParaRPr sz="1100">
              <a:solidFill>
                <a:srgbClr val="000000"/>
              </a:solidFill>
              <a:latin typeface="Arial"/>
              <a:ea typeface="Arial"/>
              <a:cs typeface="Arial"/>
              <a:sym typeface="Arial"/>
            </a:endParaRPr>
          </a:p>
          <a:p>
            <a:pPr indent="0" lvl="0" marL="0">
              <a:spcBef>
                <a:spcPts val="1600"/>
              </a:spcBef>
              <a:spcAft>
                <a:spcPts val="1600"/>
              </a:spcAft>
              <a:buNone/>
            </a:pPr>
            <a:r>
              <a:t/>
            </a:r>
            <a:endParaRPr/>
          </a:p>
        </p:txBody>
      </p:sp>
      <p:pic>
        <p:nvPicPr>
          <p:cNvPr id="145" name="Google Shape;145;p26"/>
          <p:cNvPicPr preferRelativeResize="0"/>
          <p:nvPr/>
        </p:nvPicPr>
        <p:blipFill>
          <a:blip r:embed="rId3">
            <a:alphaModFix/>
          </a:blip>
          <a:stretch>
            <a:fillRect/>
          </a:stretch>
        </p:blipFill>
        <p:spPr>
          <a:xfrm>
            <a:off x="4670700" y="2165200"/>
            <a:ext cx="3640674" cy="2710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Assignment</a:t>
            </a:r>
            <a:endParaRPr/>
          </a:p>
        </p:txBody>
      </p:sp>
      <p:sp>
        <p:nvSpPr>
          <p:cNvPr id="151" name="Google Shape;151;p2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a:t>To be done by Monday(3/9/18)</a:t>
            </a:r>
            <a:endParaRPr/>
          </a:p>
        </p:txBody>
      </p:sp>
      <p:sp>
        <p:nvSpPr>
          <p:cNvPr id="152" name="Google Shape;152;p27"/>
          <p:cNvSpPr txBox="1"/>
          <p:nvPr/>
        </p:nvSpPr>
        <p:spPr>
          <a:xfrm>
            <a:off x="3940000" y="679075"/>
            <a:ext cx="4679700" cy="3099600"/>
          </a:xfrm>
          <a:prstGeom prst="rect">
            <a:avLst/>
          </a:prstGeom>
          <a:noFill/>
          <a:ln>
            <a:noFill/>
          </a:ln>
        </p:spPr>
        <p:txBody>
          <a:bodyPr anchorCtr="0" anchor="t" bIns="91425" lIns="91425" spcFirstLastPara="1" rIns="91425" wrap="square" tIns="91425">
            <a:noAutofit/>
          </a:bodyPr>
          <a:lstStyle/>
          <a:p>
            <a:pPr indent="-317500" lvl="0" marL="457200">
              <a:spcBef>
                <a:spcPts val="0"/>
              </a:spcBef>
              <a:spcAft>
                <a:spcPts val="0"/>
              </a:spcAft>
              <a:buSzPts val="1400"/>
              <a:buAutoNum type="arabicPeriod"/>
            </a:pPr>
            <a:r>
              <a:rPr lang="en"/>
              <a:t>Predict the housing prices using MLP.</a:t>
            </a:r>
            <a:endParaRPr/>
          </a:p>
          <a:p>
            <a:pPr indent="0" lvl="0" marL="457200">
              <a:spcBef>
                <a:spcPts val="0"/>
              </a:spcBef>
              <a:spcAft>
                <a:spcPts val="0"/>
              </a:spcAft>
              <a:buNone/>
            </a:pPr>
            <a:r>
              <a:rPr lang="en"/>
              <a:t>Use Boston House Prices Dataset( available in sklearn)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8"/>
          <p:cNvSpPr txBox="1"/>
          <p:nvPr>
            <p:ph idx="4294967295" type="title"/>
          </p:nvPr>
        </p:nvSpPr>
        <p:spPr>
          <a:xfrm>
            <a:off x="773700" y="1663450"/>
            <a:ext cx="7596600" cy="761700"/>
          </a:xfrm>
          <a:prstGeom prst="rect">
            <a:avLst/>
          </a:prstGeom>
        </p:spPr>
        <p:txBody>
          <a:bodyPr anchorCtr="0" anchor="ctr" bIns="91425" lIns="91425" spcFirstLastPara="1" rIns="91425" wrap="square" tIns="91425">
            <a:noAutofit/>
          </a:bodyPr>
          <a:lstStyle/>
          <a:p>
            <a:pPr indent="0" lvl="0" marL="0" algn="ctr">
              <a:spcBef>
                <a:spcPts val="0"/>
              </a:spcBef>
              <a:spcAft>
                <a:spcPts val="0"/>
              </a:spcAft>
              <a:buNone/>
            </a:pPr>
            <a:r>
              <a:rPr lang="en">
                <a:solidFill>
                  <a:schemeClr val="lt2"/>
                </a:solidFill>
              </a:rPr>
              <a:t>“</a:t>
            </a:r>
            <a:r>
              <a:rPr lang="en" sz="1300" u="sng">
                <a:solidFill>
                  <a:srgbClr val="333333"/>
                </a:solidFill>
                <a:highlight>
                  <a:srgbClr val="FFFFFF"/>
                </a:highlight>
                <a:latin typeface="Arial"/>
                <a:ea typeface="Arial"/>
                <a:cs typeface="Arial"/>
                <a:sym typeface="Arial"/>
                <a:hlinkClick r:id="rId3"/>
              </a:rPr>
              <a:t>I think we should think of AI as the intellectual equivalent of a backhoe. It will be much better than us at a lot of things.</a:t>
            </a:r>
            <a:r>
              <a:rPr lang="en">
                <a:solidFill>
                  <a:schemeClr val="lt2"/>
                </a:solidFill>
              </a:rPr>
              <a:t>”</a:t>
            </a:r>
            <a:endParaRPr>
              <a:solidFill>
                <a:schemeClr val="lt2"/>
              </a:solidFill>
            </a:endParaRPr>
          </a:p>
        </p:txBody>
      </p:sp>
      <p:cxnSp>
        <p:nvCxnSpPr>
          <p:cNvPr id="158" name="Google Shape;158;p28"/>
          <p:cNvCxnSpPr/>
          <p:nvPr/>
        </p:nvCxnSpPr>
        <p:spPr>
          <a:xfrm>
            <a:off x="4295550" y="2693400"/>
            <a:ext cx="552900" cy="0"/>
          </a:xfrm>
          <a:prstGeom prst="straightConnector1">
            <a:avLst/>
          </a:prstGeom>
          <a:noFill/>
          <a:ln cap="flat" cmpd="sng" w="28575">
            <a:solidFill>
              <a:schemeClr val="dk1"/>
            </a:solidFill>
            <a:prstDash val="solid"/>
            <a:round/>
            <a:headEnd len="sm" w="sm" type="none"/>
            <a:tailEnd len="sm" w="sm" type="none"/>
          </a:ln>
        </p:spPr>
      </p:cxnSp>
      <p:sp>
        <p:nvSpPr>
          <p:cNvPr id="159" name="Google Shape;159;p28"/>
          <p:cNvSpPr txBox="1"/>
          <p:nvPr>
            <p:ph idx="4294967295" type="body"/>
          </p:nvPr>
        </p:nvSpPr>
        <p:spPr>
          <a:xfrm>
            <a:off x="773700" y="2961650"/>
            <a:ext cx="7596600" cy="518400"/>
          </a:xfrm>
          <a:prstGeom prst="rect">
            <a:avLst/>
          </a:prstGeom>
        </p:spPr>
        <p:txBody>
          <a:bodyPr anchorCtr="0" anchor="t" bIns="91425" lIns="91425" spcFirstLastPara="1" rIns="91425" wrap="square" tIns="91425">
            <a:noAutofit/>
          </a:bodyPr>
          <a:lstStyle/>
          <a:p>
            <a:pPr indent="0" lvl="0" marL="0" algn="ctr">
              <a:lnSpc>
                <a:spcPct val="100000"/>
              </a:lnSpc>
              <a:spcBef>
                <a:spcPts val="0"/>
              </a:spcBef>
              <a:spcAft>
                <a:spcPts val="0"/>
              </a:spcAft>
              <a:buNone/>
            </a:pPr>
            <a:r>
              <a:rPr lang="en"/>
              <a:t>- Geoffrey Hinton, University of Toronto</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000"/>
              <a:t>Thanks!</a:t>
            </a:r>
            <a:endParaRPr sz="3000"/>
          </a:p>
        </p:txBody>
      </p:sp>
      <p:sp>
        <p:nvSpPr>
          <p:cNvPr id="165" name="Google Shape;165;p29"/>
          <p:cNvSpPr txBox="1"/>
          <p:nvPr>
            <p:ph idx="1" type="body"/>
          </p:nvPr>
        </p:nvSpPr>
        <p:spPr>
          <a:xfrm>
            <a:off x="226075" y="1465800"/>
            <a:ext cx="2808000" cy="3502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a:t>IEEE CS DTU</a:t>
            </a:r>
            <a:endParaRPr sz="1400"/>
          </a:p>
          <a:p>
            <a:pPr indent="0" lvl="0" marL="0">
              <a:spcBef>
                <a:spcPts val="1600"/>
              </a:spcBef>
              <a:spcAft>
                <a:spcPts val="0"/>
              </a:spcAft>
              <a:buNone/>
            </a:pPr>
            <a:r>
              <a:rPr lang="en" sz="1400"/>
              <a:t>Delhi Technological University</a:t>
            </a:r>
            <a:endParaRPr sz="1400"/>
          </a:p>
          <a:p>
            <a:pPr indent="0" lvl="0" marL="0">
              <a:spcBef>
                <a:spcPts val="1600"/>
              </a:spcBef>
              <a:spcAft>
                <a:spcPts val="0"/>
              </a:spcAft>
              <a:buNone/>
            </a:pPr>
            <a:r>
              <a:t/>
            </a:r>
            <a:endParaRPr sz="1400"/>
          </a:p>
          <a:p>
            <a:pPr indent="0" lvl="0" marL="0">
              <a:spcBef>
                <a:spcPts val="1600"/>
              </a:spcBef>
              <a:spcAft>
                <a:spcPts val="0"/>
              </a:spcAft>
              <a:buNone/>
            </a:pPr>
            <a:r>
              <a:t/>
            </a:r>
            <a:endParaRPr sz="1400"/>
          </a:p>
          <a:p>
            <a:pPr indent="0" lvl="0" marL="0">
              <a:spcBef>
                <a:spcPts val="1600"/>
              </a:spcBef>
              <a:spcAft>
                <a:spcPts val="0"/>
              </a:spcAft>
              <a:buNone/>
            </a:pPr>
            <a:r>
              <a:rPr lang="en" sz="1400"/>
              <a:t>Join IEEE CS DTU:</a:t>
            </a:r>
            <a:endParaRPr sz="1400"/>
          </a:p>
          <a:p>
            <a:pPr indent="0" lvl="0" marL="0">
              <a:lnSpc>
                <a:spcPct val="100000"/>
              </a:lnSpc>
              <a:spcBef>
                <a:spcPts val="1600"/>
              </a:spcBef>
              <a:spcAft>
                <a:spcPts val="0"/>
              </a:spcAft>
              <a:buNone/>
            </a:pPr>
            <a:r>
              <a:rPr lang="en" sz="1400"/>
              <a:t>Samarth: 		95821 84794</a:t>
            </a:r>
            <a:endParaRPr sz="1400"/>
          </a:p>
          <a:p>
            <a:pPr indent="0" lvl="0" marL="0">
              <a:lnSpc>
                <a:spcPct val="100000"/>
              </a:lnSpc>
              <a:spcBef>
                <a:spcPts val="0"/>
              </a:spcBef>
              <a:spcAft>
                <a:spcPts val="0"/>
              </a:spcAft>
              <a:buNone/>
            </a:pPr>
            <a:r>
              <a:rPr lang="en" sz="1400"/>
              <a:t>Vibhor:		98106 60617</a:t>
            </a:r>
            <a:endParaRPr sz="1400"/>
          </a:p>
          <a:p>
            <a:pPr indent="0" lvl="0" marL="0">
              <a:lnSpc>
                <a:spcPct val="100000"/>
              </a:lnSpc>
              <a:spcBef>
                <a:spcPts val="0"/>
              </a:spcBef>
              <a:spcAft>
                <a:spcPts val="0"/>
              </a:spcAft>
              <a:buNone/>
            </a:pPr>
            <a:r>
              <a:rPr lang="en" sz="1400"/>
              <a:t>Riddhima:		98997 87404</a:t>
            </a:r>
            <a:endParaRPr sz="1400"/>
          </a:p>
          <a:p>
            <a:pPr indent="0" lvl="0" marL="0">
              <a:lnSpc>
                <a:spcPct val="100000"/>
              </a:lnSpc>
              <a:spcBef>
                <a:spcPts val="0"/>
              </a:spcBef>
              <a:spcAft>
                <a:spcPts val="0"/>
              </a:spcAft>
              <a:buNone/>
            </a:pPr>
            <a:r>
              <a:rPr lang="en" sz="1400"/>
              <a:t>Drishti:		70421 43288</a:t>
            </a:r>
            <a:endParaRPr sz="1400"/>
          </a:p>
          <a:p>
            <a:pPr indent="0" lvl="0" marL="0">
              <a:lnSpc>
                <a:spcPct val="100000"/>
              </a:lnSpc>
              <a:spcBef>
                <a:spcPts val="0"/>
              </a:spcBef>
              <a:spcAft>
                <a:spcPts val="0"/>
              </a:spcAft>
              <a:buNone/>
            </a:pPr>
            <a:r>
              <a:rPr lang="en" sz="1400"/>
              <a:t>Umang:		72908 44519</a:t>
            </a:r>
            <a:endParaRPr sz="1400"/>
          </a:p>
          <a:p>
            <a:pPr indent="0" lvl="0" marL="0">
              <a:spcBef>
                <a:spcPts val="0"/>
              </a:spcBef>
              <a:spcAft>
                <a:spcPts val="0"/>
              </a:spcAft>
              <a:buNone/>
            </a:pPr>
            <a:r>
              <a:t/>
            </a:r>
            <a:endParaRPr sz="1400"/>
          </a:p>
          <a:p>
            <a:pPr indent="0" lvl="0" marL="0">
              <a:spcBef>
                <a:spcPts val="0"/>
              </a:spcBef>
              <a:spcAft>
                <a:spcPts val="0"/>
              </a:spcAft>
              <a:buNone/>
            </a:pPr>
            <a:r>
              <a:rPr lang="en" sz="1400"/>
              <a:t> </a:t>
            </a:r>
            <a:endParaRPr sz="1400"/>
          </a:p>
        </p:txBody>
      </p:sp>
      <p:pic>
        <p:nvPicPr>
          <p:cNvPr descr="Black and white upward shot of Golden Gate Bridge" id="166" name="Google Shape;166;p29"/>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Why Neural Networks?</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Neural networks, also conventionally known as connectionist models, are inspired by the human brain. </a:t>
            </a:r>
            <a:endParaRPr/>
          </a:p>
          <a:p>
            <a:pPr indent="0" lvl="0" marL="0">
              <a:spcBef>
                <a:spcPts val="1600"/>
              </a:spcBef>
              <a:spcAft>
                <a:spcPts val="0"/>
              </a:spcAft>
              <a:buNone/>
            </a:pPr>
            <a:r>
              <a:rPr lang="en"/>
              <a:t>Like the human brain, neural networks are a collection of a large number of artificial neurons connected to each other via synaptic strengths called weights. </a:t>
            </a:r>
            <a:endParaRPr/>
          </a:p>
          <a:p>
            <a:pPr indent="0" lvl="0" marL="0">
              <a:spcBef>
                <a:spcPts val="1600"/>
              </a:spcBef>
              <a:spcAft>
                <a:spcPts val="0"/>
              </a:spcAft>
              <a:buNone/>
            </a:pPr>
            <a:r>
              <a:rPr lang="en"/>
              <a:t>Just as we learn through examples provided to us by our elders, artificial neural networks learn by examples presented to them as training datasets.</a:t>
            </a:r>
            <a:endParaRPr/>
          </a:p>
          <a:p>
            <a:pPr indent="0" lvl="0" marL="0">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161300" y="1942400"/>
            <a:ext cx="2559600" cy="960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Deep Learning Timeline</a:t>
            </a:r>
            <a:endParaRPr/>
          </a:p>
        </p:txBody>
      </p:sp>
      <p:sp>
        <p:nvSpPr>
          <p:cNvPr id="80" name="Google Shape;80;p15"/>
          <p:cNvSpPr txBox="1"/>
          <p:nvPr/>
        </p:nvSpPr>
        <p:spPr>
          <a:xfrm>
            <a:off x="3646375" y="357625"/>
            <a:ext cx="5245200" cy="45228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SzPts val="1400"/>
              <a:buChar char="●"/>
            </a:pPr>
            <a:r>
              <a:rPr lang="en"/>
              <a:t>1943: McCulloch Pitts proposed MCP model</a:t>
            </a:r>
            <a:endParaRPr/>
          </a:p>
          <a:p>
            <a:pPr indent="-317500" lvl="1" marL="914400" rtl="0">
              <a:spcBef>
                <a:spcPts val="0"/>
              </a:spcBef>
              <a:spcAft>
                <a:spcPts val="0"/>
              </a:spcAft>
              <a:buSzPts val="1400"/>
              <a:buChar char="○"/>
            </a:pPr>
            <a:r>
              <a:rPr lang="en"/>
              <a:t>The model could perform logical operations like AND/OR/NOT</a:t>
            </a:r>
            <a:endParaRPr/>
          </a:p>
          <a:p>
            <a:pPr indent="-317500" lvl="1" marL="914400" rtl="0">
              <a:spcBef>
                <a:spcPts val="0"/>
              </a:spcBef>
              <a:spcAft>
                <a:spcPts val="0"/>
              </a:spcAft>
              <a:buSzPts val="1400"/>
              <a:buChar char="○"/>
            </a:pPr>
            <a:r>
              <a:rPr lang="en"/>
              <a:t>The MCP model had fixed weights and biases; there was no learning possible</a:t>
            </a:r>
            <a:endParaRPr/>
          </a:p>
          <a:p>
            <a:pPr indent="-317500" lvl="0" marL="457200" rtl="0">
              <a:spcBef>
                <a:spcPts val="0"/>
              </a:spcBef>
              <a:spcAft>
                <a:spcPts val="0"/>
              </a:spcAft>
              <a:buSzPts val="1400"/>
              <a:buChar char="●"/>
            </a:pPr>
            <a:r>
              <a:rPr lang="en"/>
              <a:t>1958: Frank Rosenblatt proposed Perceptron</a:t>
            </a:r>
            <a:endParaRPr/>
          </a:p>
          <a:p>
            <a:pPr indent="-317500" lvl="0" marL="457200" rtl="0">
              <a:spcBef>
                <a:spcPts val="0"/>
              </a:spcBef>
              <a:spcAft>
                <a:spcPts val="0"/>
              </a:spcAft>
              <a:buSzPts val="1400"/>
              <a:buChar char="●"/>
            </a:pPr>
            <a:r>
              <a:rPr lang="en"/>
              <a:t>1970s-1980s: AI Winter</a:t>
            </a:r>
            <a:endParaRPr/>
          </a:p>
          <a:p>
            <a:pPr indent="-317500" lvl="0" marL="457200" rtl="0">
              <a:spcBef>
                <a:spcPts val="0"/>
              </a:spcBef>
              <a:spcAft>
                <a:spcPts val="0"/>
              </a:spcAft>
              <a:buSzPts val="1400"/>
              <a:buChar char="●"/>
            </a:pPr>
            <a:r>
              <a:rPr lang="en"/>
              <a:t>1998: Yann LeCunn introduces LeNet, working on MNIST dataset</a:t>
            </a:r>
            <a:endParaRPr/>
          </a:p>
          <a:p>
            <a:pPr indent="0" lvl="0" marL="457200" rtl="0">
              <a:spcBef>
                <a:spcPts val="0"/>
              </a:spcBef>
              <a:spcAft>
                <a:spcPts val="0"/>
              </a:spcAft>
              <a:buNone/>
            </a:pPr>
            <a:r>
              <a:rPr lang="en"/>
              <a:t>.</a:t>
            </a:r>
            <a:endParaRPr/>
          </a:p>
          <a:p>
            <a:pPr indent="0" lvl="0" marL="457200" rtl="0">
              <a:spcBef>
                <a:spcPts val="0"/>
              </a:spcBef>
              <a:spcAft>
                <a:spcPts val="0"/>
              </a:spcAft>
              <a:buNone/>
            </a:pPr>
            <a:r>
              <a:rPr lang="en"/>
              <a:t>.</a:t>
            </a:r>
            <a:endParaRPr/>
          </a:p>
          <a:p>
            <a:pPr indent="0" lvl="0" marL="457200" rtl="0">
              <a:spcBef>
                <a:spcPts val="0"/>
              </a:spcBef>
              <a:spcAft>
                <a:spcPts val="0"/>
              </a:spcAft>
              <a:buNone/>
            </a:pPr>
            <a:r>
              <a:rPr lang="en"/>
              <a:t>.</a:t>
            </a:r>
            <a:endParaRPr/>
          </a:p>
          <a:p>
            <a:pPr indent="0" lvl="0" marL="457200" rtl="0">
              <a:spcBef>
                <a:spcPts val="0"/>
              </a:spcBef>
              <a:spcAft>
                <a:spcPts val="0"/>
              </a:spcAft>
              <a:buNone/>
            </a:pPr>
            <a:r>
              <a:rPr lang="en"/>
              <a:t>.</a:t>
            </a:r>
            <a:endParaRPr/>
          </a:p>
          <a:p>
            <a:pPr indent="0" lvl="0" marL="457200" rtl="0">
              <a:spcBef>
                <a:spcPts val="0"/>
              </a:spcBef>
              <a:spcAft>
                <a:spcPts val="0"/>
              </a:spcAft>
              <a:buNone/>
            </a:pPr>
            <a:r>
              <a:rPr lang="en"/>
              <a:t>.</a:t>
            </a:r>
            <a:endParaRPr/>
          </a:p>
          <a:p>
            <a:pPr indent="-317500" lvl="0" marL="457200" rtl="0">
              <a:spcBef>
                <a:spcPts val="0"/>
              </a:spcBef>
              <a:spcAft>
                <a:spcPts val="0"/>
              </a:spcAft>
              <a:buSzPts val="1400"/>
              <a:buChar char="●"/>
            </a:pPr>
            <a:r>
              <a:rPr lang="en"/>
              <a:t>2012: AlexNet: ConvNet with GPU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How does a Perceptron look like?</a:t>
            </a:r>
            <a:endParaRPr/>
          </a:p>
        </p:txBody>
      </p:sp>
      <p:sp>
        <p:nvSpPr>
          <p:cNvPr id="86" name="Google Shape;86;p16"/>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a:t>
            </a:r>
            <a:r>
              <a:rPr lang="en"/>
              <a:t>t consists of two major components: </a:t>
            </a:r>
            <a:endParaRPr/>
          </a:p>
          <a:p>
            <a:pPr indent="0" lvl="0" marL="0" rtl="0">
              <a:spcBef>
                <a:spcPts val="1600"/>
              </a:spcBef>
              <a:spcAft>
                <a:spcPts val="0"/>
              </a:spcAft>
              <a:buNone/>
            </a:pPr>
            <a:r>
              <a:rPr lang="en"/>
              <a:t>an adder that (</a:t>
            </a:r>
            <a:r>
              <a:rPr b="1" lang="en"/>
              <a:t>weighted</a:t>
            </a:r>
            <a:r>
              <a:rPr lang="en"/>
              <a:t>) sums all the inputs to this neuron, and a processing unit that takes the weighted sum and generates an output based on a predefined function, called activation function. Each artificial neuron has its own set of weights and thresholds (</a:t>
            </a:r>
            <a:r>
              <a:rPr b="1" lang="en"/>
              <a:t>biases</a:t>
            </a:r>
            <a:r>
              <a:rPr lang="en"/>
              <a:t>); it learns these weights and thresholds through different learning algorithms</a:t>
            </a:r>
            <a:endParaRPr/>
          </a:p>
          <a:p>
            <a:pPr indent="0" lvl="0" marL="0">
              <a:spcBef>
                <a:spcPts val="1600"/>
              </a:spcBef>
              <a:spcAft>
                <a:spcPts val="1600"/>
              </a:spcAft>
              <a:buNone/>
            </a:pPr>
            <a:r>
              <a:t/>
            </a:r>
            <a:endParaRPr/>
          </a:p>
        </p:txBody>
      </p:sp>
      <p:pic>
        <p:nvPicPr>
          <p:cNvPr id="87" name="Google Shape;87;p16"/>
          <p:cNvPicPr preferRelativeResize="0"/>
          <p:nvPr/>
        </p:nvPicPr>
        <p:blipFill>
          <a:blip r:embed="rId3">
            <a:alphaModFix/>
          </a:blip>
          <a:stretch>
            <a:fillRect/>
          </a:stretch>
        </p:blipFill>
        <p:spPr>
          <a:xfrm>
            <a:off x="4852100" y="1919073"/>
            <a:ext cx="4185499" cy="204460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7"/>
          <p:cNvSpPr txBox="1"/>
          <p:nvPr>
            <p:ph idx="1" type="body"/>
          </p:nvPr>
        </p:nvSpPr>
        <p:spPr>
          <a:xfrm>
            <a:off x="475500" y="4081150"/>
            <a:ext cx="8254800" cy="6645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a:t>Multi-layered Perceptron (MLP)</a:t>
            </a:r>
            <a:endParaRPr/>
          </a:p>
        </p:txBody>
      </p:sp>
      <p:pic>
        <p:nvPicPr>
          <p:cNvPr id="93" name="Google Shape;93;p17"/>
          <p:cNvPicPr preferRelativeResize="0"/>
          <p:nvPr/>
        </p:nvPicPr>
        <p:blipFill>
          <a:blip r:embed="rId3">
            <a:alphaModFix/>
          </a:blip>
          <a:stretch>
            <a:fillRect/>
          </a:stretch>
        </p:blipFill>
        <p:spPr>
          <a:xfrm>
            <a:off x="1291048" y="133225"/>
            <a:ext cx="6411725" cy="3769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8"/>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Now let’s look into some of the implementation of Logical Gates with MLP</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Activation Function</a:t>
            </a:r>
            <a:endParaRPr/>
          </a:p>
        </p:txBody>
      </p:sp>
      <p:sp>
        <p:nvSpPr>
          <p:cNvPr id="104" name="Google Shape;104;p19"/>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Every neuron must have an activation function. They are what gives the neuron the nonlinear property necessary to model the complex nonlinear datasets. </a:t>
            </a:r>
            <a:endParaRPr/>
          </a:p>
          <a:p>
            <a:pPr indent="0" lvl="0" marL="0" rtl="0">
              <a:spcBef>
                <a:spcPts val="1600"/>
              </a:spcBef>
              <a:spcAft>
                <a:spcPts val="0"/>
              </a:spcAft>
              <a:buNone/>
            </a:pPr>
            <a:r>
              <a:rPr lang="en"/>
              <a:t>The function takes the weighted sum of all the inputs and generates an output signal. You can think of it as a transform between input and output. Using the proper activation function, we can bound our output values in a defined range.</a:t>
            </a:r>
            <a:endParaRPr/>
          </a:p>
          <a:p>
            <a:pPr indent="0" lvl="0" marL="0" rtl="0">
              <a:spcBef>
                <a:spcPts val="1600"/>
              </a:spcBef>
              <a:spcAft>
                <a:spcPts val="0"/>
              </a:spcAft>
              <a:buNone/>
            </a:pPr>
            <a:r>
              <a:t/>
            </a:r>
            <a:endParaRPr/>
          </a:p>
          <a:p>
            <a:pPr indent="0" lvl="0" marL="0">
              <a:spcBef>
                <a:spcPts val="1600"/>
              </a:spcBef>
              <a:spcAft>
                <a:spcPts val="1600"/>
              </a:spcAft>
              <a:buNone/>
            </a:pPr>
            <a:r>
              <a:t/>
            </a:r>
            <a:endParaRPr/>
          </a:p>
        </p:txBody>
      </p:sp>
      <p:sp>
        <p:nvSpPr>
          <p:cNvPr id="105" name="Google Shape;105;p19"/>
          <p:cNvSpPr txBox="1"/>
          <p:nvPr>
            <p:ph idx="2" type="body"/>
          </p:nvPr>
        </p:nvSpPr>
        <p:spPr>
          <a:xfrm>
            <a:off x="4694250" y="3674425"/>
            <a:ext cx="3999900" cy="9549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SzPts val="1400"/>
              <a:buChar char="●"/>
            </a:pPr>
            <a:r>
              <a:rPr lang="en"/>
              <a:t>g represents the activation function. </a:t>
            </a:r>
            <a:endParaRPr/>
          </a:p>
          <a:p>
            <a:pPr indent="-317500" lvl="0" marL="457200" rtl="0">
              <a:spcBef>
                <a:spcPts val="0"/>
              </a:spcBef>
              <a:spcAft>
                <a:spcPts val="0"/>
              </a:spcAft>
              <a:buSzPts val="1400"/>
              <a:buChar char="●"/>
            </a:pPr>
            <a:r>
              <a:rPr lang="en"/>
              <a:t>The argument to the activation function (∑W</a:t>
            </a:r>
            <a:r>
              <a:rPr baseline="-25000" lang="en"/>
              <a:t>j</a:t>
            </a:r>
            <a:r>
              <a:rPr lang="en"/>
              <a:t>x</a:t>
            </a:r>
            <a:r>
              <a:rPr baseline="-25000" lang="en"/>
              <a:t>j</a:t>
            </a:r>
            <a:r>
              <a:rPr lang="en"/>
              <a:t> +b) is called </a:t>
            </a:r>
            <a:r>
              <a:rPr b="1" lang="en"/>
              <a:t>activity of the neuron</a:t>
            </a:r>
            <a:r>
              <a:rPr lang="en"/>
              <a:t>.</a:t>
            </a:r>
            <a:endParaRPr/>
          </a:p>
          <a:p>
            <a:pPr indent="0" lvl="0" marL="0" rtl="0">
              <a:spcBef>
                <a:spcPts val="1600"/>
              </a:spcBef>
              <a:spcAft>
                <a:spcPts val="1600"/>
              </a:spcAft>
              <a:buNone/>
            </a:pPr>
            <a:r>
              <a:t/>
            </a:r>
            <a:endParaRPr/>
          </a:p>
        </p:txBody>
      </p:sp>
      <p:pic>
        <p:nvPicPr>
          <p:cNvPr id="106" name="Google Shape;106;p19"/>
          <p:cNvPicPr preferRelativeResize="0"/>
          <p:nvPr/>
        </p:nvPicPr>
        <p:blipFill>
          <a:blip r:embed="rId3">
            <a:alphaModFix/>
          </a:blip>
          <a:stretch>
            <a:fillRect/>
          </a:stretch>
        </p:blipFill>
        <p:spPr>
          <a:xfrm>
            <a:off x="4694250" y="1919075"/>
            <a:ext cx="3867150" cy="1695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169975" y="1528675"/>
            <a:ext cx="2901300" cy="13602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Types of Activation Function:</a:t>
            </a:r>
            <a:endParaRPr/>
          </a:p>
        </p:txBody>
      </p:sp>
      <p:sp>
        <p:nvSpPr>
          <p:cNvPr id="112" name="Google Shape;112;p20"/>
          <p:cNvSpPr txBox="1"/>
          <p:nvPr/>
        </p:nvSpPr>
        <p:spPr>
          <a:xfrm>
            <a:off x="3534175" y="308550"/>
            <a:ext cx="5315400" cy="45861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SzPts val="1400"/>
              <a:buChar char="●"/>
            </a:pPr>
            <a:r>
              <a:rPr lang="en"/>
              <a:t>Threshold Activation Function</a:t>
            </a:r>
            <a:endParaRPr/>
          </a:p>
          <a:p>
            <a:pPr indent="-317500" lvl="0" marL="457200" rtl="0">
              <a:spcBef>
                <a:spcPts val="0"/>
              </a:spcBef>
              <a:spcAft>
                <a:spcPts val="0"/>
              </a:spcAft>
              <a:buSzPts val="1400"/>
              <a:buChar char="●"/>
            </a:pPr>
            <a:r>
              <a:rPr lang="en"/>
              <a:t>Sigmoidal Activation Function</a:t>
            </a:r>
            <a:endParaRPr/>
          </a:p>
          <a:p>
            <a:pPr indent="-317500" lvl="0" marL="457200" rtl="0">
              <a:spcBef>
                <a:spcPts val="0"/>
              </a:spcBef>
              <a:spcAft>
                <a:spcPts val="0"/>
              </a:spcAft>
              <a:buSzPts val="1400"/>
              <a:buChar char="●"/>
            </a:pPr>
            <a:r>
              <a:rPr lang="en"/>
              <a:t>Hyperbolic Tangent Activation Function</a:t>
            </a:r>
            <a:endParaRPr/>
          </a:p>
          <a:p>
            <a:pPr indent="-317500" lvl="0" marL="457200" rtl="0">
              <a:spcBef>
                <a:spcPts val="0"/>
              </a:spcBef>
              <a:spcAft>
                <a:spcPts val="0"/>
              </a:spcAft>
              <a:buSzPts val="1400"/>
              <a:buChar char="●"/>
            </a:pPr>
            <a:r>
              <a:rPr lang="en"/>
              <a:t>Linear Activation Function</a:t>
            </a:r>
            <a:endParaRPr/>
          </a:p>
          <a:p>
            <a:pPr indent="-317500" lvl="0" marL="457200" rtl="0">
              <a:spcBef>
                <a:spcPts val="0"/>
              </a:spcBef>
              <a:spcAft>
                <a:spcPts val="0"/>
              </a:spcAft>
              <a:buSzPts val="1400"/>
              <a:buChar char="●"/>
            </a:pPr>
            <a:r>
              <a:rPr lang="en"/>
              <a:t>Rectified Linear Units (ReLU)</a:t>
            </a:r>
            <a:endParaRPr/>
          </a:p>
          <a:p>
            <a:pPr indent="-317500" lvl="0" marL="457200">
              <a:spcBef>
                <a:spcPts val="0"/>
              </a:spcBef>
              <a:spcAft>
                <a:spcPts val="0"/>
              </a:spcAft>
              <a:buSzPts val="1400"/>
              <a:buChar char="●"/>
            </a:pPr>
            <a:r>
              <a:rPr lang="en"/>
              <a:t>Softmax Activation Function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1"/>
          <p:cNvSpPr txBox="1"/>
          <p:nvPr>
            <p:ph idx="1" type="body"/>
          </p:nvPr>
        </p:nvSpPr>
        <p:spPr>
          <a:xfrm>
            <a:off x="475500" y="413725"/>
            <a:ext cx="8240700" cy="419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Threshold activation</a:t>
            </a:r>
            <a:r>
              <a:rPr lang="en"/>
              <a:t> function was used by McCulloch Pitts Neuron and initial Perceptrons. It is not differentiable and is discontinuous at x=0. Therefore, it is not possible to use this activation function to train using gradient descent or its variants.</a:t>
            </a:r>
            <a:endParaRPr/>
          </a:p>
          <a:p>
            <a:pPr indent="-342900" lvl="0" marL="457200" rtl="0" algn="l">
              <a:spcBef>
                <a:spcPts val="0"/>
              </a:spcBef>
              <a:spcAft>
                <a:spcPts val="0"/>
              </a:spcAft>
              <a:buSzPts val="1800"/>
              <a:buChar char="●"/>
            </a:pPr>
            <a:r>
              <a:rPr b="1" lang="en"/>
              <a:t>Sigmoid activation</a:t>
            </a:r>
            <a:r>
              <a:rPr lang="en"/>
              <a:t> function was very popular at one time. If you look at the curve, it looks like a continuous version of the threshold activation function. It suffers from the vanishing gradient problem, that is, the gradient of the function becomes zero near the two edges. This makes training and optimization difficult.</a:t>
            </a:r>
            <a:endParaRPr/>
          </a:p>
          <a:p>
            <a:pPr indent="-342900" lvl="0" marL="457200" rtl="0" algn="l">
              <a:spcBef>
                <a:spcPts val="0"/>
              </a:spcBef>
              <a:spcAft>
                <a:spcPts val="0"/>
              </a:spcAft>
              <a:buSzPts val="1800"/>
              <a:buChar char="●"/>
            </a:pPr>
            <a:r>
              <a:rPr b="1" lang="en"/>
              <a:t>Hyperbolic Tangent</a:t>
            </a:r>
            <a:r>
              <a:rPr lang="en"/>
              <a:t> activation function is again sigmoidal in shape and has nonlinear properties. The function is centered at zero and has steeper derivatives compared to sigmoid. Like sigmoid, this also suffers from the vanishing gradient problem.</a:t>
            </a:r>
            <a:endParaRPr/>
          </a:p>
          <a:p>
            <a:pPr indent="0" lvl="0" marL="0" rtl="0" algn="l">
              <a:spcBef>
                <a:spcPts val="1600"/>
              </a:spcBef>
              <a:spcAft>
                <a:spcPts val="0"/>
              </a:spcAft>
              <a:buNone/>
            </a:pPr>
            <a:r>
              <a:t/>
            </a:r>
            <a:endParaRPr/>
          </a:p>
          <a:p>
            <a:pPr indent="0" lvl="0" mar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